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6" r:id="rId3"/>
    <p:sldId id="263" r:id="rId4"/>
    <p:sldId id="265" r:id="rId5"/>
    <p:sldId id="258" r:id="rId6"/>
    <p:sldId id="264" r:id="rId7"/>
    <p:sldId id="266" r:id="rId8"/>
    <p:sldId id="267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D0F"/>
    <a:srgbClr val="F44F42"/>
    <a:srgbClr val="F530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430A7-C1AE-4F38-A548-99BC56BB61F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1C9612-525C-447A-B158-35F69E2CB878}">
      <dgm:prSet/>
      <dgm:spPr/>
      <dgm:t>
        <a:bodyPr/>
        <a:lstStyle/>
        <a:p>
          <a:endParaRPr lang="en-IN" dirty="0"/>
        </a:p>
      </dgm:t>
    </dgm:pt>
    <dgm:pt modelId="{909BB702-954D-4897-9A3F-757EDF78432C}" type="sibTrans" cxnId="{CD5AD38E-EAA4-453A-9CA7-37FECF1E7789}">
      <dgm:prSet/>
      <dgm:spPr/>
      <dgm:t>
        <a:bodyPr/>
        <a:lstStyle/>
        <a:p>
          <a:endParaRPr lang="en-IN"/>
        </a:p>
      </dgm:t>
    </dgm:pt>
    <dgm:pt modelId="{42D84021-8A60-47E8-BF76-ACB96868A4B6}" type="parTrans" cxnId="{CD5AD38E-EAA4-453A-9CA7-37FECF1E7789}">
      <dgm:prSet/>
      <dgm:spPr/>
      <dgm:t>
        <a:bodyPr/>
        <a:lstStyle/>
        <a:p>
          <a:endParaRPr lang="en-IN"/>
        </a:p>
      </dgm:t>
    </dgm:pt>
    <dgm:pt modelId="{D1932257-92CF-40B3-B458-1C987355AD57}" type="pres">
      <dgm:prSet presAssocID="{8A2430A7-C1AE-4F38-A548-99BC56BB61F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A81D05-97CB-4F61-AD2D-AB410EA8BB5B}" type="pres">
      <dgm:prSet presAssocID="{EB1C9612-525C-447A-B158-35F69E2CB878}" presName="chaos" presStyleCnt="0"/>
      <dgm:spPr/>
    </dgm:pt>
    <dgm:pt modelId="{6A95464F-C821-42DC-9A3A-B6B73F6A3802}" type="pres">
      <dgm:prSet presAssocID="{EB1C9612-525C-447A-B158-35F69E2CB878}" presName="parTx1" presStyleLbl="revTx" presStyleIdx="0" presStyleCnt="1"/>
      <dgm:spPr/>
      <dgm:t>
        <a:bodyPr/>
        <a:lstStyle/>
        <a:p>
          <a:endParaRPr lang="en-IN"/>
        </a:p>
      </dgm:t>
    </dgm:pt>
    <dgm:pt modelId="{253D4880-79A6-4349-B3C2-CD4D67987F87}" type="pres">
      <dgm:prSet presAssocID="{EB1C9612-525C-447A-B158-35F69E2CB878}" presName="c1" presStyleLbl="node1" presStyleIdx="0" presStyleCnt="18"/>
      <dgm:spPr/>
    </dgm:pt>
    <dgm:pt modelId="{11FB3EF1-925E-4B4C-99AE-9E08183A5662}" type="pres">
      <dgm:prSet presAssocID="{EB1C9612-525C-447A-B158-35F69E2CB878}" presName="c2" presStyleLbl="node1" presStyleIdx="1" presStyleCnt="18"/>
      <dgm:spPr/>
    </dgm:pt>
    <dgm:pt modelId="{492090E7-45E9-4C25-9DA9-925AE7FB6943}" type="pres">
      <dgm:prSet presAssocID="{EB1C9612-525C-447A-B158-35F69E2CB878}" presName="c3" presStyleLbl="node1" presStyleIdx="2" presStyleCnt="18"/>
      <dgm:spPr/>
    </dgm:pt>
    <dgm:pt modelId="{EADD5BCF-30B9-4A88-911A-9E7E5DB4C111}" type="pres">
      <dgm:prSet presAssocID="{EB1C9612-525C-447A-B158-35F69E2CB878}" presName="c4" presStyleLbl="node1" presStyleIdx="3" presStyleCnt="18"/>
      <dgm:spPr/>
    </dgm:pt>
    <dgm:pt modelId="{7D288BBA-C20E-445E-BA6F-105B6E1246B5}" type="pres">
      <dgm:prSet presAssocID="{EB1C9612-525C-447A-B158-35F69E2CB878}" presName="c5" presStyleLbl="node1" presStyleIdx="4" presStyleCnt="18"/>
      <dgm:spPr/>
    </dgm:pt>
    <dgm:pt modelId="{5ED9B7A4-596D-4DDE-A3F4-1DB1076D3C75}" type="pres">
      <dgm:prSet presAssocID="{EB1C9612-525C-447A-B158-35F69E2CB878}" presName="c6" presStyleLbl="node1" presStyleIdx="5" presStyleCnt="18"/>
      <dgm:spPr/>
    </dgm:pt>
    <dgm:pt modelId="{0951F646-4861-4E0A-A9A0-EF2A47341492}" type="pres">
      <dgm:prSet presAssocID="{EB1C9612-525C-447A-B158-35F69E2CB878}" presName="c7" presStyleLbl="node1" presStyleIdx="6" presStyleCnt="18"/>
      <dgm:spPr/>
    </dgm:pt>
    <dgm:pt modelId="{89AC5297-1275-4940-908E-1F5B142E7517}" type="pres">
      <dgm:prSet presAssocID="{EB1C9612-525C-447A-B158-35F69E2CB878}" presName="c8" presStyleLbl="node1" presStyleIdx="7" presStyleCnt="18"/>
      <dgm:spPr/>
    </dgm:pt>
    <dgm:pt modelId="{33BBD71E-C703-4403-8476-6F526AFEA22D}" type="pres">
      <dgm:prSet presAssocID="{EB1C9612-525C-447A-B158-35F69E2CB878}" presName="c9" presStyleLbl="node1" presStyleIdx="8" presStyleCnt="18"/>
      <dgm:spPr/>
    </dgm:pt>
    <dgm:pt modelId="{73A0620A-2D16-41DE-B389-649DBD48CDF3}" type="pres">
      <dgm:prSet presAssocID="{EB1C9612-525C-447A-B158-35F69E2CB878}" presName="c10" presStyleLbl="node1" presStyleIdx="9" presStyleCnt="18"/>
      <dgm:spPr/>
    </dgm:pt>
    <dgm:pt modelId="{52DB5CFF-CC5F-498F-9167-2CDED4D87999}" type="pres">
      <dgm:prSet presAssocID="{EB1C9612-525C-447A-B158-35F69E2CB878}" presName="c11" presStyleLbl="node1" presStyleIdx="10" presStyleCnt="18"/>
      <dgm:spPr/>
    </dgm:pt>
    <dgm:pt modelId="{E5B13CFB-17EA-4F5B-AC79-79D4BA536FDA}" type="pres">
      <dgm:prSet presAssocID="{EB1C9612-525C-447A-B158-35F69E2CB878}" presName="c12" presStyleLbl="node1" presStyleIdx="11" presStyleCnt="18"/>
      <dgm:spPr/>
    </dgm:pt>
    <dgm:pt modelId="{37C327B7-C8AF-4A8C-9C05-1823860D59DD}" type="pres">
      <dgm:prSet presAssocID="{EB1C9612-525C-447A-B158-35F69E2CB878}" presName="c13" presStyleLbl="node1" presStyleIdx="12" presStyleCnt="18"/>
      <dgm:spPr/>
    </dgm:pt>
    <dgm:pt modelId="{8BFD7C5D-BE90-4C04-95E6-14C07FB58963}" type="pres">
      <dgm:prSet presAssocID="{EB1C9612-525C-447A-B158-35F69E2CB878}" presName="c14" presStyleLbl="node1" presStyleIdx="13" presStyleCnt="18"/>
      <dgm:spPr/>
    </dgm:pt>
    <dgm:pt modelId="{7BDC0920-4B20-4CD8-AFE1-4EA5C7CB91FC}" type="pres">
      <dgm:prSet presAssocID="{EB1C9612-525C-447A-B158-35F69E2CB878}" presName="c15" presStyleLbl="node1" presStyleIdx="14" presStyleCnt="18"/>
      <dgm:spPr/>
    </dgm:pt>
    <dgm:pt modelId="{E2F433CE-94E3-4FE9-8F86-A759FC87715F}" type="pres">
      <dgm:prSet presAssocID="{EB1C9612-525C-447A-B158-35F69E2CB878}" presName="c16" presStyleLbl="node1" presStyleIdx="15" presStyleCnt="18"/>
      <dgm:spPr/>
    </dgm:pt>
    <dgm:pt modelId="{838E9B99-056B-442B-8AA8-F70620E8350A}" type="pres">
      <dgm:prSet presAssocID="{EB1C9612-525C-447A-B158-35F69E2CB878}" presName="c17" presStyleLbl="node1" presStyleIdx="16" presStyleCnt="18"/>
      <dgm:spPr/>
    </dgm:pt>
    <dgm:pt modelId="{82A9ABAD-97F2-45AF-87EC-A43E09B7E644}" type="pres">
      <dgm:prSet presAssocID="{EB1C9612-525C-447A-B158-35F69E2CB878}" presName="c18" presStyleLbl="node1" presStyleIdx="17" presStyleCnt="18"/>
      <dgm:spPr/>
    </dgm:pt>
  </dgm:ptLst>
  <dgm:cxnLst>
    <dgm:cxn modelId="{9957BC86-5C34-4C09-B336-AB983531AAE9}" type="presOf" srcId="{EB1C9612-525C-447A-B158-35F69E2CB878}" destId="{6A95464F-C821-42DC-9A3A-B6B73F6A3802}" srcOrd="0" destOrd="0" presId="urn:microsoft.com/office/officeart/2009/3/layout/RandomtoResultProcess"/>
    <dgm:cxn modelId="{CD5AD38E-EAA4-453A-9CA7-37FECF1E7789}" srcId="{8A2430A7-C1AE-4F38-A548-99BC56BB61F3}" destId="{EB1C9612-525C-447A-B158-35F69E2CB878}" srcOrd="0" destOrd="0" parTransId="{42D84021-8A60-47E8-BF76-ACB96868A4B6}" sibTransId="{909BB702-954D-4897-9A3F-757EDF78432C}"/>
    <dgm:cxn modelId="{2C535132-8D10-4414-9768-143813196B73}" type="presOf" srcId="{8A2430A7-C1AE-4F38-A548-99BC56BB61F3}" destId="{D1932257-92CF-40B3-B458-1C987355AD57}" srcOrd="0" destOrd="0" presId="urn:microsoft.com/office/officeart/2009/3/layout/RandomtoResultProcess"/>
    <dgm:cxn modelId="{30986A7C-0982-4D29-9DDD-9AE31E169677}" type="presParOf" srcId="{D1932257-92CF-40B3-B458-1C987355AD57}" destId="{92A81D05-97CB-4F61-AD2D-AB410EA8BB5B}" srcOrd="0" destOrd="0" presId="urn:microsoft.com/office/officeart/2009/3/layout/RandomtoResultProcess"/>
    <dgm:cxn modelId="{5DD82682-C3AA-4F30-B4DD-6FA14656EC2B}" type="presParOf" srcId="{92A81D05-97CB-4F61-AD2D-AB410EA8BB5B}" destId="{6A95464F-C821-42DC-9A3A-B6B73F6A3802}" srcOrd="0" destOrd="0" presId="urn:microsoft.com/office/officeart/2009/3/layout/RandomtoResultProcess"/>
    <dgm:cxn modelId="{E7CA5288-FA7E-45E7-A9A6-998072CF4F1F}" type="presParOf" srcId="{92A81D05-97CB-4F61-AD2D-AB410EA8BB5B}" destId="{253D4880-79A6-4349-B3C2-CD4D67987F87}" srcOrd="1" destOrd="0" presId="urn:microsoft.com/office/officeart/2009/3/layout/RandomtoResultProcess"/>
    <dgm:cxn modelId="{983A2536-4665-406F-BF1E-0CE5CFB6D0A6}" type="presParOf" srcId="{92A81D05-97CB-4F61-AD2D-AB410EA8BB5B}" destId="{11FB3EF1-925E-4B4C-99AE-9E08183A5662}" srcOrd="2" destOrd="0" presId="urn:microsoft.com/office/officeart/2009/3/layout/RandomtoResultProcess"/>
    <dgm:cxn modelId="{048D61FD-79AE-4FB2-9DD6-0607D425F5E0}" type="presParOf" srcId="{92A81D05-97CB-4F61-AD2D-AB410EA8BB5B}" destId="{492090E7-45E9-4C25-9DA9-925AE7FB6943}" srcOrd="3" destOrd="0" presId="urn:microsoft.com/office/officeart/2009/3/layout/RandomtoResultProcess"/>
    <dgm:cxn modelId="{610B7E52-4642-4CF1-86A7-750F0E3E8E08}" type="presParOf" srcId="{92A81D05-97CB-4F61-AD2D-AB410EA8BB5B}" destId="{EADD5BCF-30B9-4A88-911A-9E7E5DB4C111}" srcOrd="4" destOrd="0" presId="urn:microsoft.com/office/officeart/2009/3/layout/RandomtoResultProcess"/>
    <dgm:cxn modelId="{A37A551E-901E-4C8B-A6DE-D900BFEBE6F8}" type="presParOf" srcId="{92A81D05-97CB-4F61-AD2D-AB410EA8BB5B}" destId="{7D288BBA-C20E-445E-BA6F-105B6E1246B5}" srcOrd="5" destOrd="0" presId="urn:microsoft.com/office/officeart/2009/3/layout/RandomtoResultProcess"/>
    <dgm:cxn modelId="{99E6B1EA-5CEA-40AB-8EE7-FF0B79920BBC}" type="presParOf" srcId="{92A81D05-97CB-4F61-AD2D-AB410EA8BB5B}" destId="{5ED9B7A4-596D-4DDE-A3F4-1DB1076D3C75}" srcOrd="6" destOrd="0" presId="urn:microsoft.com/office/officeart/2009/3/layout/RandomtoResultProcess"/>
    <dgm:cxn modelId="{22D7CA5D-4847-458A-B7C9-C4EA3708753C}" type="presParOf" srcId="{92A81D05-97CB-4F61-AD2D-AB410EA8BB5B}" destId="{0951F646-4861-4E0A-A9A0-EF2A47341492}" srcOrd="7" destOrd="0" presId="urn:microsoft.com/office/officeart/2009/3/layout/RandomtoResultProcess"/>
    <dgm:cxn modelId="{0FB7AA30-BFBC-447A-AE51-6F8508EB6372}" type="presParOf" srcId="{92A81D05-97CB-4F61-AD2D-AB410EA8BB5B}" destId="{89AC5297-1275-4940-908E-1F5B142E7517}" srcOrd="8" destOrd="0" presId="urn:microsoft.com/office/officeart/2009/3/layout/RandomtoResultProcess"/>
    <dgm:cxn modelId="{A81A0080-5A1B-4340-A62D-E9A43970CDC2}" type="presParOf" srcId="{92A81D05-97CB-4F61-AD2D-AB410EA8BB5B}" destId="{33BBD71E-C703-4403-8476-6F526AFEA22D}" srcOrd="9" destOrd="0" presId="urn:microsoft.com/office/officeart/2009/3/layout/RandomtoResultProcess"/>
    <dgm:cxn modelId="{4831DF42-DA77-4F1C-AB2C-643085DD92CA}" type="presParOf" srcId="{92A81D05-97CB-4F61-AD2D-AB410EA8BB5B}" destId="{73A0620A-2D16-41DE-B389-649DBD48CDF3}" srcOrd="10" destOrd="0" presId="urn:microsoft.com/office/officeart/2009/3/layout/RandomtoResultProcess"/>
    <dgm:cxn modelId="{4EE94135-16E3-469D-8AEF-F63C17030474}" type="presParOf" srcId="{92A81D05-97CB-4F61-AD2D-AB410EA8BB5B}" destId="{52DB5CFF-CC5F-498F-9167-2CDED4D87999}" srcOrd="11" destOrd="0" presId="urn:microsoft.com/office/officeart/2009/3/layout/RandomtoResultProcess"/>
    <dgm:cxn modelId="{EE70CD1D-61EE-4C3F-B0CE-CDA63C1FF04F}" type="presParOf" srcId="{92A81D05-97CB-4F61-AD2D-AB410EA8BB5B}" destId="{E5B13CFB-17EA-4F5B-AC79-79D4BA536FDA}" srcOrd="12" destOrd="0" presId="urn:microsoft.com/office/officeart/2009/3/layout/RandomtoResultProcess"/>
    <dgm:cxn modelId="{47274AE0-0735-4098-8793-F276B9E11664}" type="presParOf" srcId="{92A81D05-97CB-4F61-AD2D-AB410EA8BB5B}" destId="{37C327B7-C8AF-4A8C-9C05-1823860D59DD}" srcOrd="13" destOrd="0" presId="urn:microsoft.com/office/officeart/2009/3/layout/RandomtoResultProcess"/>
    <dgm:cxn modelId="{40429384-943E-4037-A636-FC0C2FE9E2BE}" type="presParOf" srcId="{92A81D05-97CB-4F61-AD2D-AB410EA8BB5B}" destId="{8BFD7C5D-BE90-4C04-95E6-14C07FB58963}" srcOrd="14" destOrd="0" presId="urn:microsoft.com/office/officeart/2009/3/layout/RandomtoResultProcess"/>
    <dgm:cxn modelId="{F14059A1-8714-4E64-9134-94E6E72268F4}" type="presParOf" srcId="{92A81D05-97CB-4F61-AD2D-AB410EA8BB5B}" destId="{7BDC0920-4B20-4CD8-AFE1-4EA5C7CB91FC}" srcOrd="15" destOrd="0" presId="urn:microsoft.com/office/officeart/2009/3/layout/RandomtoResultProcess"/>
    <dgm:cxn modelId="{E55FD216-CE97-4F4F-9F83-1602CC7C2F0F}" type="presParOf" srcId="{92A81D05-97CB-4F61-AD2D-AB410EA8BB5B}" destId="{E2F433CE-94E3-4FE9-8F86-A759FC87715F}" srcOrd="16" destOrd="0" presId="urn:microsoft.com/office/officeart/2009/3/layout/RandomtoResultProcess"/>
    <dgm:cxn modelId="{A054463B-2947-42D5-90E2-65205CB47933}" type="presParOf" srcId="{92A81D05-97CB-4F61-AD2D-AB410EA8BB5B}" destId="{838E9B99-056B-442B-8AA8-F70620E8350A}" srcOrd="17" destOrd="0" presId="urn:microsoft.com/office/officeart/2009/3/layout/RandomtoResultProcess"/>
    <dgm:cxn modelId="{B54BD86E-7225-414A-9483-1A638D8C1D08}" type="presParOf" srcId="{92A81D05-97CB-4F61-AD2D-AB410EA8BB5B}" destId="{82A9ABAD-97F2-45AF-87EC-A43E09B7E644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5464F-C821-42DC-9A3A-B6B73F6A3802}">
      <dsp:nvSpPr>
        <dsp:cNvPr id="0" name=""/>
        <dsp:cNvSpPr/>
      </dsp:nvSpPr>
      <dsp:spPr>
        <a:xfrm>
          <a:off x="135993" y="1784105"/>
          <a:ext cx="2028496" cy="668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4000" kern="1200" dirty="0"/>
        </a:p>
      </dsp:txBody>
      <dsp:txXfrm>
        <a:off x="135993" y="1784105"/>
        <a:ext cx="2028496" cy="668481"/>
      </dsp:txXfrm>
    </dsp:sp>
    <dsp:sp modelId="{253D4880-79A6-4349-B3C2-CD4D67987F87}">
      <dsp:nvSpPr>
        <dsp:cNvPr id="0" name=""/>
        <dsp:cNvSpPr/>
      </dsp:nvSpPr>
      <dsp:spPr>
        <a:xfrm>
          <a:off x="133688" y="1580794"/>
          <a:ext cx="161357" cy="1613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B3EF1-925E-4B4C-99AE-9E08183A5662}">
      <dsp:nvSpPr>
        <dsp:cNvPr id="0" name=""/>
        <dsp:cNvSpPr/>
      </dsp:nvSpPr>
      <dsp:spPr>
        <a:xfrm>
          <a:off x="246639" y="1354893"/>
          <a:ext cx="161357" cy="161357"/>
        </a:xfrm>
        <a:prstGeom prst="ellipse">
          <a:avLst/>
        </a:prstGeom>
        <a:solidFill>
          <a:schemeClr val="accent2">
            <a:hueOff val="-203743"/>
            <a:satOff val="0"/>
            <a:lumOff val="-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090E7-45E9-4C25-9DA9-925AE7FB6943}">
      <dsp:nvSpPr>
        <dsp:cNvPr id="0" name=""/>
        <dsp:cNvSpPr/>
      </dsp:nvSpPr>
      <dsp:spPr>
        <a:xfrm>
          <a:off x="517719" y="1400073"/>
          <a:ext cx="253562" cy="253562"/>
        </a:xfrm>
        <a:prstGeom prst="ellipse">
          <a:avLst/>
        </a:prstGeom>
        <a:solidFill>
          <a:schemeClr val="accent2">
            <a:hueOff val="-407486"/>
            <a:satOff val="0"/>
            <a:lumOff val="-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D5BCF-30B9-4A88-911A-9E7E5DB4C111}">
      <dsp:nvSpPr>
        <dsp:cNvPr id="0" name=""/>
        <dsp:cNvSpPr/>
      </dsp:nvSpPr>
      <dsp:spPr>
        <a:xfrm>
          <a:off x="743620" y="1151582"/>
          <a:ext cx="161357" cy="161357"/>
        </a:xfrm>
        <a:prstGeom prst="ellipse">
          <a:avLst/>
        </a:prstGeom>
        <a:solidFill>
          <a:schemeClr val="accent2">
            <a:hueOff val="-611229"/>
            <a:satOff val="0"/>
            <a:lumOff val="-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88BBA-C20E-445E-BA6F-105B6E1246B5}">
      <dsp:nvSpPr>
        <dsp:cNvPr id="0" name=""/>
        <dsp:cNvSpPr/>
      </dsp:nvSpPr>
      <dsp:spPr>
        <a:xfrm>
          <a:off x="1037291" y="1061222"/>
          <a:ext cx="161357" cy="161357"/>
        </a:xfrm>
        <a:prstGeom prst="ellipse">
          <a:avLst/>
        </a:prstGeom>
        <a:solidFill>
          <a:schemeClr val="accent2">
            <a:hueOff val="-814972"/>
            <a:satOff val="0"/>
            <a:lumOff val="-7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9B7A4-596D-4DDE-A3F4-1DB1076D3C75}">
      <dsp:nvSpPr>
        <dsp:cNvPr id="0" name=""/>
        <dsp:cNvSpPr/>
      </dsp:nvSpPr>
      <dsp:spPr>
        <a:xfrm>
          <a:off x="1398732" y="1219353"/>
          <a:ext cx="161357" cy="161357"/>
        </a:xfrm>
        <a:prstGeom prst="ellipse">
          <a:avLst/>
        </a:prstGeom>
        <a:solidFill>
          <a:schemeClr val="accent2">
            <a:hueOff val="-1018715"/>
            <a:satOff val="0"/>
            <a:lumOff val="-9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1F646-4861-4E0A-A9A0-EF2A47341492}">
      <dsp:nvSpPr>
        <dsp:cNvPr id="0" name=""/>
        <dsp:cNvSpPr/>
      </dsp:nvSpPr>
      <dsp:spPr>
        <a:xfrm>
          <a:off x="1624633" y="1332303"/>
          <a:ext cx="253562" cy="253562"/>
        </a:xfrm>
        <a:prstGeom prst="ellipse">
          <a:avLst/>
        </a:prstGeom>
        <a:solidFill>
          <a:schemeClr val="accent2">
            <a:hueOff val="-1222458"/>
            <a:satOff val="0"/>
            <a:lumOff val="-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C5297-1275-4940-908E-1F5B142E7517}">
      <dsp:nvSpPr>
        <dsp:cNvPr id="0" name=""/>
        <dsp:cNvSpPr/>
      </dsp:nvSpPr>
      <dsp:spPr>
        <a:xfrm>
          <a:off x="1940894" y="1580794"/>
          <a:ext cx="161357" cy="161357"/>
        </a:xfrm>
        <a:prstGeom prst="ellipse">
          <a:avLst/>
        </a:prstGeom>
        <a:solidFill>
          <a:schemeClr val="accent2">
            <a:hueOff val="-1426202"/>
            <a:satOff val="0"/>
            <a:lumOff val="-1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BD71E-C703-4403-8476-6F526AFEA22D}">
      <dsp:nvSpPr>
        <dsp:cNvPr id="0" name=""/>
        <dsp:cNvSpPr/>
      </dsp:nvSpPr>
      <dsp:spPr>
        <a:xfrm>
          <a:off x="2076434" y="1829285"/>
          <a:ext cx="161357" cy="161357"/>
        </a:xfrm>
        <a:prstGeom prst="ellipse">
          <a:avLst/>
        </a:prstGeom>
        <a:solidFill>
          <a:schemeClr val="accent2">
            <a:hueOff val="-1629945"/>
            <a:satOff val="0"/>
            <a:lumOff val="-14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0620A-2D16-41DE-B389-649DBD48CDF3}">
      <dsp:nvSpPr>
        <dsp:cNvPr id="0" name=""/>
        <dsp:cNvSpPr/>
      </dsp:nvSpPr>
      <dsp:spPr>
        <a:xfrm>
          <a:off x="901751" y="1354893"/>
          <a:ext cx="414919" cy="414919"/>
        </a:xfrm>
        <a:prstGeom prst="ellipse">
          <a:avLst/>
        </a:prstGeom>
        <a:solidFill>
          <a:schemeClr val="accent2">
            <a:hueOff val="-1833688"/>
            <a:satOff val="0"/>
            <a:lumOff val="-1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B5CFF-CC5F-498F-9167-2CDED4D87999}">
      <dsp:nvSpPr>
        <dsp:cNvPr id="0" name=""/>
        <dsp:cNvSpPr/>
      </dsp:nvSpPr>
      <dsp:spPr>
        <a:xfrm>
          <a:off x="20738" y="2213316"/>
          <a:ext cx="161357" cy="161357"/>
        </a:xfrm>
        <a:prstGeom prst="ellipse">
          <a:avLst/>
        </a:prstGeom>
        <a:solidFill>
          <a:schemeClr val="accent2">
            <a:hueOff val="-2037431"/>
            <a:satOff val="0"/>
            <a:lumOff val="-1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13CFB-17EA-4F5B-AC79-79D4BA536FDA}">
      <dsp:nvSpPr>
        <dsp:cNvPr id="0" name=""/>
        <dsp:cNvSpPr/>
      </dsp:nvSpPr>
      <dsp:spPr>
        <a:xfrm>
          <a:off x="156278" y="2416627"/>
          <a:ext cx="253562" cy="253562"/>
        </a:xfrm>
        <a:prstGeom prst="ellipse">
          <a:avLst/>
        </a:prstGeom>
        <a:solidFill>
          <a:schemeClr val="accent2">
            <a:hueOff val="-2241174"/>
            <a:satOff val="0"/>
            <a:lumOff val="-2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327B7-C8AF-4A8C-9C05-1823860D59DD}">
      <dsp:nvSpPr>
        <dsp:cNvPr id="0" name=""/>
        <dsp:cNvSpPr/>
      </dsp:nvSpPr>
      <dsp:spPr>
        <a:xfrm>
          <a:off x="495129" y="2597347"/>
          <a:ext cx="368817" cy="368817"/>
        </a:xfrm>
        <a:prstGeom prst="ellipse">
          <a:avLst/>
        </a:prstGeom>
        <a:solidFill>
          <a:schemeClr val="accent2">
            <a:hueOff val="-2444917"/>
            <a:satOff val="0"/>
            <a:lumOff val="-22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D7C5D-BE90-4C04-95E6-14C07FB58963}">
      <dsp:nvSpPr>
        <dsp:cNvPr id="0" name=""/>
        <dsp:cNvSpPr/>
      </dsp:nvSpPr>
      <dsp:spPr>
        <a:xfrm>
          <a:off x="969521" y="2891018"/>
          <a:ext cx="161357" cy="161357"/>
        </a:xfrm>
        <a:prstGeom prst="ellipse">
          <a:avLst/>
        </a:prstGeom>
        <a:solidFill>
          <a:schemeClr val="accent2">
            <a:hueOff val="-2648660"/>
            <a:satOff val="0"/>
            <a:lumOff val="-2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C0920-4B20-4CD8-AFE1-4EA5C7CB91FC}">
      <dsp:nvSpPr>
        <dsp:cNvPr id="0" name=""/>
        <dsp:cNvSpPr/>
      </dsp:nvSpPr>
      <dsp:spPr>
        <a:xfrm>
          <a:off x="1059881" y="2597347"/>
          <a:ext cx="253562" cy="253562"/>
        </a:xfrm>
        <a:prstGeom prst="ellipse">
          <a:avLst/>
        </a:prstGeom>
        <a:solidFill>
          <a:schemeClr val="accent2">
            <a:hueOff val="-2852403"/>
            <a:satOff val="0"/>
            <a:lumOff val="-25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433CE-94E3-4FE9-8F86-A759FC87715F}">
      <dsp:nvSpPr>
        <dsp:cNvPr id="0" name=""/>
        <dsp:cNvSpPr/>
      </dsp:nvSpPr>
      <dsp:spPr>
        <a:xfrm>
          <a:off x="1285782" y="2913608"/>
          <a:ext cx="161357" cy="161357"/>
        </a:xfrm>
        <a:prstGeom prst="ellipse">
          <a:avLst/>
        </a:prstGeom>
        <a:solidFill>
          <a:schemeClr val="accent2">
            <a:hueOff val="-3056146"/>
            <a:satOff val="0"/>
            <a:lumOff val="-2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E9B99-056B-442B-8AA8-F70620E8350A}">
      <dsp:nvSpPr>
        <dsp:cNvPr id="0" name=""/>
        <dsp:cNvSpPr/>
      </dsp:nvSpPr>
      <dsp:spPr>
        <a:xfrm>
          <a:off x="1489093" y="2552167"/>
          <a:ext cx="368817" cy="368817"/>
        </a:xfrm>
        <a:prstGeom prst="ellipse">
          <a:avLst/>
        </a:prstGeom>
        <a:solidFill>
          <a:schemeClr val="accent2">
            <a:hueOff val="-3259889"/>
            <a:satOff val="0"/>
            <a:lumOff val="-29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9ABAD-97F2-45AF-87EC-A43E09B7E644}">
      <dsp:nvSpPr>
        <dsp:cNvPr id="0" name=""/>
        <dsp:cNvSpPr/>
      </dsp:nvSpPr>
      <dsp:spPr>
        <a:xfrm>
          <a:off x="1986074" y="2461807"/>
          <a:ext cx="253562" cy="253562"/>
        </a:xfrm>
        <a:prstGeom prst="ellipse">
          <a:avLst/>
        </a:prstGeom>
        <a:solidFill>
          <a:schemeClr val="accent2">
            <a:hueOff val="-3463632"/>
            <a:satOff val="0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D665B-AFBB-4D32-9F99-09CC3B157DF5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695FE-8B97-4BA7-B926-E00BD68FE93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95FE-8B97-4BA7-B926-E00BD68FE93F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68EF-02D1-4B06-A229-AE414940405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reenesh\Desktop\logos\AdobeStock_1066978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" y="2057400"/>
            <a:ext cx="9140824" cy="43671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62000"/>
            <a:ext cx="4352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9600"/>
            <a:ext cx="2133600" cy="5562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kern="0" dirty="0" smtClean="0"/>
              <a:t>Headquartered in Kochi, Kerala, one of India’s leading IT hub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kern="0" dirty="0" smtClean="0"/>
              <a:t>Wide reach with a nationwide network of 16 direct branch offices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kern="0" dirty="0" smtClean="0"/>
              <a:t>International operations in UAE, Qatar &amp; Oman 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1840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ea typeface="Lucida Sans Unicode" charset="0"/>
                <a:cs typeface="Lucida Sans Unicode" charset="0"/>
              </a:rPr>
              <a:t>STALLION </a:t>
            </a:r>
            <a:r>
              <a:rPr lang="en-US" sz="2800" dirty="0" smtClean="0">
                <a:latin typeface="+mj-lt"/>
                <a:ea typeface="Lucida Sans Unicode" charset="0"/>
                <a:cs typeface="Lucida Sans Unicode" charset="0"/>
              </a:rPr>
              <a:t>Highlights</a:t>
            </a:r>
            <a:endParaRPr lang="en-US" sz="2800" dirty="0">
              <a:latin typeface="+mj-lt"/>
              <a:ea typeface="Lucida Sans Unicode" charset="0"/>
              <a:cs typeface="Lucida Sans Unicod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143304"/>
            <a:ext cx="4953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kern="0" dirty="0" smtClean="0">
                <a:solidFill>
                  <a:prstClr val="black"/>
                </a:solidFill>
              </a:rPr>
              <a:t>About </a:t>
            </a:r>
          </a:p>
          <a:p>
            <a:pPr marL="171450" lvl="0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Launched 2 decades ago, Stallion is a premium vendor in the AIDC industry providing  solutions in India &amp; Middle East.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Tailor made  solutions as per customer requirements in </a:t>
            </a:r>
            <a:r>
              <a:rPr lang="en-US" sz="1400" kern="0" dirty="0" smtClean="0"/>
              <a:t>AIDC </a:t>
            </a:r>
            <a:r>
              <a:rPr lang="en-US" sz="1400" kern="0" dirty="0" smtClean="0">
                <a:solidFill>
                  <a:prstClr val="black"/>
                </a:solidFill>
              </a:rPr>
              <a:t>technologies like Barcode &amp; RFID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Wide range of cost effective RFID infrastructure 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Over 20000  privileged customers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Manufacturing units at Kochi, Bangalore, Mumbai &amp; Dubai (UAE) for  tags &amp; consumables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POS terminals for Retail industry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Proven track record in providing Warehouse, Asset &amp;  Inventory management solutions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Document Archiving Solutions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Solutions for Manufacturing Assembly Lines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HR Real time monitoring Attendance Systems</a:t>
            </a:r>
          </a:p>
          <a:p>
            <a:pPr marL="365760" lvl="1" indent="-171450"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Visitor management and many more solutions..</a:t>
            </a:r>
          </a:p>
          <a:p>
            <a:pPr marL="36576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kern="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7932" y="4800600"/>
            <a:ext cx="1723668" cy="1448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12345" t="37794" r="12408" b="39345"/>
          <a:stretch/>
        </p:blipFill>
        <p:spPr>
          <a:xfrm>
            <a:off x="7467600" y="1600200"/>
            <a:ext cx="1298642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3778" t="39334" r="222" b="46444"/>
          <a:stretch/>
        </p:blipFill>
        <p:spPr>
          <a:xfrm>
            <a:off x="7391400" y="1981200"/>
            <a:ext cx="1543044" cy="22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2286000"/>
            <a:ext cx="575379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/>
          <a:srcRect l="4817" t="21257" r="57973" b="50000"/>
          <a:stretch/>
        </p:blipFill>
        <p:spPr>
          <a:xfrm>
            <a:off x="7696200" y="2895600"/>
            <a:ext cx="914400" cy="391887"/>
          </a:xfrm>
          <a:prstGeom prst="rect">
            <a:avLst/>
          </a:prstGeom>
        </p:spPr>
      </p:pic>
      <p:pic>
        <p:nvPicPr>
          <p:cNvPr id="12" name="Picture 8" descr="Image result for Chainwa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8" t="43556" r="7703" b="45777"/>
          <a:stretch/>
        </p:blipFill>
        <p:spPr bwMode="auto">
          <a:xfrm>
            <a:off x="7467601" y="3429000"/>
            <a:ext cx="1447800" cy="173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/>
          <a:srcRect l="3778" t="25111" r="3778" b="42889"/>
          <a:stretch/>
        </p:blipFill>
        <p:spPr>
          <a:xfrm>
            <a:off x="7814733" y="3657600"/>
            <a:ext cx="1100667" cy="381000"/>
          </a:xfrm>
          <a:prstGeom prst="rect">
            <a:avLst/>
          </a:prstGeom>
        </p:spPr>
      </p:pic>
      <p:pic>
        <p:nvPicPr>
          <p:cNvPr id="3075" name="Picture 3" descr="C:\Users\Sreenesh\Desktop\logos\about-u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609600"/>
            <a:ext cx="4800600" cy="154895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00950" y="4191000"/>
            <a:ext cx="933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4EFA73-F2EF-4B80-993B-E408852F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8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CURRENT MANUAL PROCESS</a:t>
            </a:r>
            <a:endParaRPr lang="en-US" sz="3200" cap="none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A68B966-F92C-47F5-A5D6-D97E6E65870C}"/>
              </a:ext>
            </a:extLst>
          </p:cNvPr>
          <p:cNvSpPr/>
          <p:nvPr/>
        </p:nvSpPr>
        <p:spPr>
          <a:xfrm>
            <a:off x="3719223" y="1811216"/>
            <a:ext cx="5184000" cy="9417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107C1CA-7CFA-45DA-9A0A-74C813195FC2}"/>
              </a:ext>
            </a:extLst>
          </p:cNvPr>
          <p:cNvSpPr/>
          <p:nvPr/>
        </p:nvSpPr>
        <p:spPr>
          <a:xfrm>
            <a:off x="3719223" y="2913849"/>
            <a:ext cx="5184000" cy="9417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3B0790B-28CC-4115-B539-929450D752EF}"/>
              </a:ext>
            </a:extLst>
          </p:cNvPr>
          <p:cNvSpPr/>
          <p:nvPr/>
        </p:nvSpPr>
        <p:spPr>
          <a:xfrm>
            <a:off x="3719223" y="4016482"/>
            <a:ext cx="5184000" cy="9417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5583B87-4735-4B11-885C-D62B1226EEED}"/>
              </a:ext>
            </a:extLst>
          </p:cNvPr>
          <p:cNvSpPr/>
          <p:nvPr/>
        </p:nvSpPr>
        <p:spPr>
          <a:xfrm>
            <a:off x="3719223" y="5120401"/>
            <a:ext cx="5184000" cy="941784"/>
          </a:xfrm>
          <a:prstGeom prst="rect">
            <a:avLst/>
          </a:prstGeom>
          <a:solidFill>
            <a:srgbClr val="EB8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4" name="Isosceles Triangle 26">
            <a:extLst>
              <a:ext uri="{FF2B5EF4-FFF2-40B4-BE49-F238E27FC236}">
                <a16:creationId xmlns="" xmlns:a16="http://schemas.microsoft.com/office/drawing/2014/main" id="{26EDB45A-15BC-450E-B5F6-B4FC3589B883}"/>
              </a:ext>
            </a:extLst>
          </p:cNvPr>
          <p:cNvSpPr/>
          <p:nvPr/>
        </p:nvSpPr>
        <p:spPr>
          <a:xfrm rot="16200000">
            <a:off x="1813657" y="1940454"/>
            <a:ext cx="2036677" cy="177819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5" name="Isosceles Triangle 48">
            <a:extLst>
              <a:ext uri="{FF2B5EF4-FFF2-40B4-BE49-F238E27FC236}">
                <a16:creationId xmlns="" xmlns:a16="http://schemas.microsoft.com/office/drawing/2014/main" id="{0808ACED-3B71-4EFE-9C34-0FE4D2191F8A}"/>
              </a:ext>
            </a:extLst>
          </p:cNvPr>
          <p:cNvSpPr/>
          <p:nvPr/>
        </p:nvSpPr>
        <p:spPr>
          <a:xfrm rot="16200000">
            <a:off x="2323428" y="2520159"/>
            <a:ext cx="1003975" cy="1791356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6" name="Isosceles Triangle 49">
            <a:extLst>
              <a:ext uri="{FF2B5EF4-FFF2-40B4-BE49-F238E27FC236}">
                <a16:creationId xmlns="" xmlns:a16="http://schemas.microsoft.com/office/drawing/2014/main" id="{153C4927-A421-4B14-AF54-874BA05359DC}"/>
              </a:ext>
            </a:extLst>
          </p:cNvPr>
          <p:cNvSpPr/>
          <p:nvPr/>
        </p:nvSpPr>
        <p:spPr>
          <a:xfrm rot="16200000">
            <a:off x="2326280" y="3563455"/>
            <a:ext cx="998749" cy="179087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27" name="Isosceles Triangle 50">
            <a:extLst>
              <a:ext uri="{FF2B5EF4-FFF2-40B4-BE49-F238E27FC236}">
                <a16:creationId xmlns="" xmlns:a16="http://schemas.microsoft.com/office/drawing/2014/main" id="{12CB1035-B884-44FE-ABD1-8D2894FA0508}"/>
              </a:ext>
            </a:extLst>
          </p:cNvPr>
          <p:cNvSpPr/>
          <p:nvPr/>
        </p:nvSpPr>
        <p:spPr>
          <a:xfrm rot="16200000">
            <a:off x="1821318" y="4162408"/>
            <a:ext cx="2025426" cy="177412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C3B0C63-B84F-43FB-A701-9CF97DB1FB6E}"/>
              </a:ext>
            </a:extLst>
          </p:cNvPr>
          <p:cNvGrpSpPr/>
          <p:nvPr/>
        </p:nvGrpSpPr>
        <p:grpSpPr>
          <a:xfrm>
            <a:off x="4495800" y="1942759"/>
            <a:ext cx="4125917" cy="494026"/>
            <a:chOff x="547971" y="3362835"/>
            <a:chExt cx="2315326" cy="494026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EBD5963-82EA-45CF-83B3-A5183192B3B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A01F8CA-D52A-4CA8-A92B-CF1D912C8B88}"/>
                </a:ext>
              </a:extLst>
            </p:cNvPr>
            <p:cNvSpPr txBox="1"/>
            <p:nvPr/>
          </p:nvSpPr>
          <p:spPr>
            <a:xfrm>
              <a:off x="547971" y="3362835"/>
              <a:ext cx="231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a typeface="+mj-ea"/>
                  <a:cs typeface="Arial" pitchFamily="34" charset="0"/>
                </a:rPr>
                <a:t>REGISTER/BOOK TO LOG VISITOR INFORMATION</a:t>
              </a:r>
              <a:endParaRPr lang="ko-KR" altLang="en-US" sz="14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9FA0BA4-2321-4809-B3B1-FE7F71B39B48}"/>
              </a:ext>
            </a:extLst>
          </p:cNvPr>
          <p:cNvGrpSpPr/>
          <p:nvPr/>
        </p:nvGrpSpPr>
        <p:grpSpPr>
          <a:xfrm>
            <a:off x="3886201" y="3045821"/>
            <a:ext cx="4735516" cy="494026"/>
            <a:chOff x="205884" y="3362835"/>
            <a:chExt cx="2657413" cy="494026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7AE0949-13CB-4C36-AC98-256CADAB3597}"/>
                </a:ext>
              </a:extLst>
            </p:cNvPr>
            <p:cNvSpPr txBox="1"/>
            <p:nvPr/>
          </p:nvSpPr>
          <p:spPr>
            <a:xfrm>
              <a:off x="205884" y="3579862"/>
              <a:ext cx="2657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bg1"/>
                  </a:solidFill>
                  <a:ea typeface="+mj-ea"/>
                  <a:cs typeface="Arial" pitchFamily="34" charset="0"/>
                </a:rPr>
                <a:t>Security will call the host over phone and take approval over phone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D82CC56-C1A0-407E-BD2E-40927C3640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a typeface="+mj-ea"/>
                  <a:cs typeface="Arial" pitchFamily="34" charset="0"/>
                </a:rPr>
                <a:t>SECURITY VERIFICATION</a:t>
              </a:r>
              <a:endParaRPr lang="ko-KR" altLang="en-US" sz="14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455C19E7-B7C5-44D8-9786-E3C537A4BF0E}"/>
              </a:ext>
            </a:extLst>
          </p:cNvPr>
          <p:cNvGrpSpPr/>
          <p:nvPr/>
        </p:nvGrpSpPr>
        <p:grpSpPr>
          <a:xfrm>
            <a:off x="3733800" y="4148882"/>
            <a:ext cx="4887918" cy="678692"/>
            <a:chOff x="120362" y="3362835"/>
            <a:chExt cx="2742936" cy="678692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9E241E5-3AF5-4AAA-9B6B-3BAB4411C324}"/>
                </a:ext>
              </a:extLst>
            </p:cNvPr>
            <p:cNvSpPr txBox="1"/>
            <p:nvPr/>
          </p:nvSpPr>
          <p:spPr>
            <a:xfrm>
              <a:off x="120362" y="3579862"/>
              <a:ext cx="2742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Security will issue a badge or lanyard with a predefined number and this will get logged in the register and then visitor proceeds for the meeting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BD4D5D6-D3B8-4BC5-9BB3-40ADC89141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BADGE / LANYARD WITH PASS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8505CC1C-BC56-49F7-B0C7-0A1C7A10F244}"/>
              </a:ext>
            </a:extLst>
          </p:cNvPr>
          <p:cNvGrpSpPr/>
          <p:nvPr/>
        </p:nvGrpSpPr>
        <p:grpSpPr>
          <a:xfrm>
            <a:off x="4951403" y="5251943"/>
            <a:ext cx="3670314" cy="678692"/>
            <a:chOff x="803640" y="3362835"/>
            <a:chExt cx="2059657" cy="678692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FC2C746-7278-4205-ABFA-B017E2D51CF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bg1"/>
                  </a:solidFill>
                  <a:ea typeface="+mj-ea"/>
                  <a:cs typeface="Arial" pitchFamily="34" charset="0"/>
                </a:rPr>
                <a:t>Visitor will  return the badge while moving out  and security will  mark the exit time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EB5C9F4-DFCE-49D0-A6FB-768FA83CB86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a typeface="+mj-ea"/>
                  <a:cs typeface="Arial" pitchFamily="34" charset="0"/>
                </a:rPr>
                <a:t>RETURN OF  THE BADGE WHILE RETURNING </a:t>
              </a:r>
              <a:endParaRPr lang="ko-KR" altLang="en-US" sz="14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07AE0949-13CB-4C36-AC98-256CADAB3597}"/>
              </a:ext>
            </a:extLst>
          </p:cNvPr>
          <p:cNvSpPr txBox="1"/>
          <p:nvPr/>
        </p:nvSpPr>
        <p:spPr>
          <a:xfrm>
            <a:off x="4191000" y="2205335"/>
            <a:ext cx="443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There will be registers or books in security gates / reception where user can enter his information and can proceed for the meeting </a:t>
            </a:r>
            <a:endParaRPr lang="ko-KR" altLang="en-US" sz="1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4EFA73-F2EF-4B80-993B-E408852F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8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DRAWBACKS OF MANUAL VMS</a:t>
            </a:r>
            <a:endParaRPr lang="en-US" sz="3200" cap="none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63FF770-D07E-46E3-97C8-FA60C0FBC24F}"/>
              </a:ext>
            </a:extLst>
          </p:cNvPr>
          <p:cNvCxnSpPr>
            <a:cxnSpLocks/>
            <a:endCxn id="43" idx="2"/>
          </p:cNvCxnSpPr>
          <p:nvPr/>
        </p:nvCxnSpPr>
        <p:spPr>
          <a:xfrm>
            <a:off x="2033366" y="3897639"/>
            <a:ext cx="1469475" cy="555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D091E1CB-AF1A-44F1-BCDF-A00FF26F1210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990099" y="3888189"/>
            <a:ext cx="1049096" cy="1352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AF2BB7B-E4D0-4096-AA3B-E5609030CBBB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2033366" y="3340719"/>
            <a:ext cx="1469475" cy="542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BECBF2F-C007-42B1-BB09-7A95EF1C1335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2021539" y="2552504"/>
            <a:ext cx="1017656" cy="13310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2E16D446-9E8C-405B-BD09-6E062FB899BA}"/>
              </a:ext>
            </a:extLst>
          </p:cNvPr>
          <p:cNvSpPr/>
          <p:nvPr/>
        </p:nvSpPr>
        <p:spPr>
          <a:xfrm>
            <a:off x="1028355" y="3058367"/>
            <a:ext cx="1676936" cy="1676936"/>
          </a:xfrm>
          <a:prstGeom prst="ellipse">
            <a:avLst/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11C47881-1B3D-4EDC-9D84-1BFDB488EDB2}"/>
              </a:ext>
            </a:extLst>
          </p:cNvPr>
          <p:cNvSpPr/>
          <p:nvPr/>
        </p:nvSpPr>
        <p:spPr>
          <a:xfrm>
            <a:off x="3502841" y="2882486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D141ED69-69D6-4DB7-BF68-54354C998A3D}"/>
              </a:ext>
            </a:extLst>
          </p:cNvPr>
          <p:cNvSpPr/>
          <p:nvPr/>
        </p:nvSpPr>
        <p:spPr>
          <a:xfrm>
            <a:off x="3502841" y="3994720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C6F34BD2-7E1B-465A-ADF3-1DB133917A7F}"/>
              </a:ext>
            </a:extLst>
          </p:cNvPr>
          <p:cNvSpPr/>
          <p:nvPr/>
        </p:nvSpPr>
        <p:spPr>
          <a:xfrm>
            <a:off x="2904982" y="5106953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B81854BC-4F94-40A5-B53F-824261E31C09}"/>
              </a:ext>
            </a:extLst>
          </p:cNvPr>
          <p:cNvSpPr/>
          <p:nvPr/>
        </p:nvSpPr>
        <p:spPr>
          <a:xfrm>
            <a:off x="290498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BD754A5-64F0-4C60-A78F-733E25A953EC}"/>
              </a:ext>
            </a:extLst>
          </p:cNvPr>
          <p:cNvSpPr txBox="1"/>
          <p:nvPr/>
        </p:nvSpPr>
        <p:spPr>
          <a:xfrm>
            <a:off x="3975594" y="1887796"/>
            <a:ext cx="3871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SHARED PEN / BOOK / LANYARD ETC. CAN SPREAD VIRUS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4582158" y="3005871"/>
            <a:ext cx="433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MANUAL RECONCILIATION IS HECTIC TO GET THE LIST OF VISITORS INSIDE. POOR DATA VISIBILITY TO MANAGEMENT 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3975594" y="5410200"/>
            <a:ext cx="387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INFORMATION IS NOT RELIABLE, </a:t>
            </a:r>
            <a:r>
              <a:rPr lang="en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ILLEGIBILITY IN HANDWRITING,  MAY LEAD TO NON USABLE DATA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9625" y="1962150"/>
            <a:ext cx="557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Sreenesh\Desktop\img_4709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7" y="3276600"/>
            <a:ext cx="1216717" cy="12192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227" y="3009900"/>
            <a:ext cx="30457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4572000" y="4338935"/>
            <a:ext cx="4333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OUTDATED AND UNPREFESSIONAL, </a:t>
            </a:r>
            <a:r>
              <a:rPr lang="en-IN" sz="1200" b="1" dirty="0" smtClean="0"/>
              <a:t>REDUCES THE BRAND IMAGE</a:t>
            </a:r>
            <a:endParaRPr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0463" y="4229100"/>
            <a:ext cx="642937" cy="44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353050"/>
            <a:ext cx="5275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A008F-A3D7-4CA8-A3AD-6BBE4628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7290054" cy="74196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                 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smtClean="0"/>
              <a:t>PROCESS FLOW</a:t>
            </a:r>
            <a:endParaRPr lang="en-US" sz="3200" cap="non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85" y="609600"/>
            <a:ext cx="17858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1371600"/>
            <a:ext cx="68103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287011938"/>
              </p:ext>
            </p:extLst>
          </p:nvPr>
        </p:nvGraphicFramePr>
        <p:xfrm>
          <a:off x="3378425" y="1447800"/>
          <a:ext cx="2260375" cy="413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 Placeholder 13"/>
          <p:cNvSpPr txBox="1">
            <a:spLocks/>
          </p:cNvSpPr>
          <p:nvPr/>
        </p:nvSpPr>
        <p:spPr>
          <a:xfrm>
            <a:off x="22124" y="2209800"/>
            <a:ext cx="2539023" cy="4103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VISITOR INFORMATION WILL GET CAPTURED IN VMS</a:t>
            </a:r>
            <a:endParaRPr lang="en-US" sz="14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 Placeholder 13"/>
          <p:cNvSpPr txBox="1">
            <a:spLocks/>
          </p:cNvSpPr>
          <p:nvPr/>
        </p:nvSpPr>
        <p:spPr>
          <a:xfrm>
            <a:off x="645921" y="1905000"/>
            <a:ext cx="1944879" cy="2742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VISITOR CHECK IN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 Placeholder 13"/>
          <p:cNvSpPr txBox="1">
            <a:spLocks/>
          </p:cNvSpPr>
          <p:nvPr/>
        </p:nvSpPr>
        <p:spPr>
          <a:xfrm>
            <a:off x="6632367" y="2409093"/>
            <a:ext cx="2511633" cy="4103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SAME APPLICATION CAN BE USED FOR MULTIPLE COMPANIES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 Placeholder 13"/>
          <p:cNvSpPr txBox="1">
            <a:spLocks/>
          </p:cNvSpPr>
          <p:nvPr/>
        </p:nvSpPr>
        <p:spPr>
          <a:xfrm>
            <a:off x="6629400" y="2013329"/>
            <a:ext cx="2682224" cy="3315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 COMPANY FACILITY</a:t>
            </a:r>
            <a:endParaRPr lang="en-US" sz="1467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 Placeholder 13"/>
          <p:cNvSpPr txBox="1">
            <a:spLocks/>
          </p:cNvSpPr>
          <p:nvPr/>
        </p:nvSpPr>
        <p:spPr>
          <a:xfrm>
            <a:off x="19158" y="3475893"/>
            <a:ext cx="2539023" cy="4103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DATA ENTERED PASS WITH PHOTOGRAPH WILL BE PRINTED USING THERMAL PRINTER</a:t>
            </a:r>
            <a:endParaRPr lang="en-US" sz="14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 Placeholder 13"/>
          <p:cNvSpPr txBox="1">
            <a:spLocks/>
          </p:cNvSpPr>
          <p:nvPr/>
        </p:nvSpPr>
        <p:spPr>
          <a:xfrm>
            <a:off x="16192" y="2895600"/>
            <a:ext cx="2539020" cy="3315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PASS PRINTING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 Placeholder 13"/>
          <p:cNvSpPr txBox="1">
            <a:spLocks/>
          </p:cNvSpPr>
          <p:nvPr/>
        </p:nvSpPr>
        <p:spPr>
          <a:xfrm>
            <a:off x="6632366" y="3628293"/>
            <a:ext cx="2511634" cy="4103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VERY MUCH USEFUL AND EFFECTIVE REPORTS AND DASHBOARDS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 Placeholder 13"/>
          <p:cNvSpPr txBox="1">
            <a:spLocks/>
          </p:cNvSpPr>
          <p:nvPr/>
        </p:nvSpPr>
        <p:spPr>
          <a:xfrm>
            <a:off x="6629400" y="3204257"/>
            <a:ext cx="2682224" cy="3315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 FRIENDLY REPORTS</a:t>
            </a:r>
            <a:endParaRPr lang="en-US" sz="1467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 Placeholder 13"/>
          <p:cNvSpPr txBox="1">
            <a:spLocks/>
          </p:cNvSpPr>
          <p:nvPr/>
        </p:nvSpPr>
        <p:spPr>
          <a:xfrm>
            <a:off x="75430" y="4800600"/>
            <a:ext cx="2539023" cy="4103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SCANNING THE BARCODE ON THE PASS VISITOR CAN EASILY CHECKOUT</a:t>
            </a:r>
            <a:endParaRPr lang="en-US" sz="14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 Placeholder 13"/>
          <p:cNvSpPr txBox="1">
            <a:spLocks/>
          </p:cNvSpPr>
          <p:nvPr/>
        </p:nvSpPr>
        <p:spPr>
          <a:xfrm>
            <a:off x="-100037" y="4369029"/>
            <a:ext cx="2711521" cy="32712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EASY CHECKOUT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2599383" y="1981200"/>
            <a:ext cx="677217" cy="6772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flipV="1">
            <a:off x="5943600" y="2038765"/>
            <a:ext cx="677217" cy="6772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 flipV="1">
            <a:off x="2599383" y="4504383"/>
            <a:ext cx="677217" cy="6772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flipV="1">
            <a:off x="2599383" y="3204260"/>
            <a:ext cx="677217" cy="677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 flipV="1">
            <a:off x="5943600" y="3200399"/>
            <a:ext cx="677217" cy="7065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 Placeholder 13"/>
          <p:cNvSpPr txBox="1">
            <a:spLocks/>
          </p:cNvSpPr>
          <p:nvPr/>
        </p:nvSpPr>
        <p:spPr>
          <a:xfrm>
            <a:off x="6632370" y="4999893"/>
            <a:ext cx="2539023" cy="4103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ALERTS CAN BE GENERATED IF PEOPLE IS STILL IN ORAGANIZTION AFTER ALLOWED BUSINESS HOURS</a:t>
            </a:r>
            <a:endParaRPr lang="en-US" sz="14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Text Placeholder 13"/>
          <p:cNvSpPr txBox="1">
            <a:spLocks/>
          </p:cNvSpPr>
          <p:nvPr/>
        </p:nvSpPr>
        <p:spPr>
          <a:xfrm>
            <a:off x="6629400" y="4419600"/>
            <a:ext cx="2539020" cy="3315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SMS / EMAIL alerts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5943600" y="4504383"/>
            <a:ext cx="677217" cy="6772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1" y="3322216"/>
            <a:ext cx="1752600" cy="44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xmlns="" id="{FD4EFA73-F2EF-4B80-993B-E408852F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8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STALLION VMS - FEATURES</a:t>
            </a:r>
            <a:endParaRPr lang="en-US" sz="3200" cap="none" dirty="0"/>
          </a:p>
        </p:txBody>
      </p:sp>
      <p:sp>
        <p:nvSpPr>
          <p:cNvPr id="55" name="Oval 54"/>
          <p:cNvSpPr/>
          <p:nvPr/>
        </p:nvSpPr>
        <p:spPr>
          <a:xfrm>
            <a:off x="2667000" y="20574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2176072"/>
            <a:ext cx="228600" cy="26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56"/>
          <p:cNvSpPr/>
          <p:nvPr/>
        </p:nvSpPr>
        <p:spPr>
          <a:xfrm>
            <a:off x="2667000" y="3276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3429000"/>
            <a:ext cx="228600" cy="25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Oval 57"/>
          <p:cNvSpPr/>
          <p:nvPr/>
        </p:nvSpPr>
        <p:spPr>
          <a:xfrm>
            <a:off x="2667000" y="4572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4724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6019800" y="2133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7377" y="2209801"/>
            <a:ext cx="2334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Oval 60"/>
          <p:cNvSpPr/>
          <p:nvPr/>
        </p:nvSpPr>
        <p:spPr>
          <a:xfrm>
            <a:off x="6019800" y="3276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3375001"/>
            <a:ext cx="228600" cy="28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Oval 62"/>
          <p:cNvSpPr/>
          <p:nvPr/>
        </p:nvSpPr>
        <p:spPr>
          <a:xfrm>
            <a:off x="6019800" y="4572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2200" y="4724400"/>
            <a:ext cx="26019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4EFA73-F2EF-4B80-993B-E408852F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8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KEY </a:t>
            </a:r>
            <a:r>
              <a:rPr lang="en-US" sz="3200" cap="none" dirty="0" smtClean="0"/>
              <a:t>BENEFITS</a:t>
            </a:r>
            <a:endParaRPr lang="en-US" sz="3200" cap="none" dirty="0"/>
          </a:p>
        </p:txBody>
      </p:sp>
      <p:sp>
        <p:nvSpPr>
          <p:cNvPr id="14" name="Rectangle 13"/>
          <p:cNvSpPr/>
          <p:nvPr/>
        </p:nvSpPr>
        <p:spPr>
          <a:xfrm>
            <a:off x="1066800" y="1295400"/>
            <a:ext cx="3200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Avoid the spread of virus</a:t>
            </a:r>
          </a:p>
          <a:p>
            <a:pPr algn="just"/>
            <a:r>
              <a:rPr lang="en-US" sz="1500" dirty="0" smtClean="0"/>
              <a:t>VMS will help to avoid the shared usage of pen, register, lanyard etc. This will help to avoid the spread of virus</a:t>
            </a:r>
            <a:endParaRPr lang="en-IN" sz="1500" dirty="0"/>
          </a:p>
        </p:txBody>
      </p:sp>
      <p:sp>
        <p:nvSpPr>
          <p:cNvPr id="15" name="Rectangle 14"/>
          <p:cNvSpPr/>
          <p:nvPr/>
        </p:nvSpPr>
        <p:spPr>
          <a:xfrm>
            <a:off x="5535320" y="1371600"/>
            <a:ext cx="3352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Centralized data</a:t>
            </a:r>
          </a:p>
          <a:p>
            <a:pPr algn="just"/>
            <a:r>
              <a:rPr lang="en-IN" sz="1500" dirty="0" smtClean="0"/>
              <a:t>VMS will maintain the centralized data and can access in few clicks and maintain for a longer period </a:t>
            </a:r>
            <a:endParaRPr lang="en-IN" sz="1500" dirty="0"/>
          </a:p>
        </p:txBody>
      </p:sp>
      <p:sp>
        <p:nvSpPr>
          <p:cNvPr id="16" name="Rectangle 15"/>
          <p:cNvSpPr/>
          <p:nvPr/>
        </p:nvSpPr>
        <p:spPr>
          <a:xfrm>
            <a:off x="1066800" y="2976771"/>
            <a:ext cx="3200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Enhance compliance</a:t>
            </a:r>
          </a:p>
          <a:p>
            <a:pPr algn="just"/>
            <a:r>
              <a:rPr lang="en-IN" sz="1500" dirty="0" smtClean="0"/>
              <a:t>Keep a record of the Ins and OUTs of people will improve the visibility of the data with minimal efforts</a:t>
            </a:r>
            <a:endParaRPr lang="en-IN" sz="1500" dirty="0"/>
          </a:p>
        </p:txBody>
      </p:sp>
      <p:sp>
        <p:nvSpPr>
          <p:cNvPr id="17" name="Rectangle 16"/>
          <p:cNvSpPr/>
          <p:nvPr/>
        </p:nvSpPr>
        <p:spPr>
          <a:xfrm>
            <a:off x="5548968" y="3052971"/>
            <a:ext cx="3124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Better brand image</a:t>
            </a:r>
          </a:p>
          <a:p>
            <a:pPr algn="just"/>
            <a:r>
              <a:rPr lang="en-US" sz="1500" dirty="0" smtClean="0"/>
              <a:t>Professional VMS in place of manual registers will help to improve organization's image 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1066800" y="47244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Strengthen Security</a:t>
            </a:r>
          </a:p>
          <a:p>
            <a:pPr algn="just"/>
            <a:r>
              <a:rPr lang="en-US" sz="1500" dirty="0" smtClean="0"/>
              <a:t>Know exactly who, where, why and when a visitor is onsite</a:t>
            </a:r>
            <a:endParaRPr lang="en-IN" sz="1500" dirty="0"/>
          </a:p>
        </p:txBody>
      </p:sp>
      <p:sp>
        <p:nvSpPr>
          <p:cNvPr id="19" name="Rectangle 18"/>
          <p:cNvSpPr/>
          <p:nvPr/>
        </p:nvSpPr>
        <p:spPr>
          <a:xfrm>
            <a:off x="5581952" y="4624320"/>
            <a:ext cx="33334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Reduced the operating cost</a:t>
            </a:r>
          </a:p>
          <a:p>
            <a:pPr algn="just"/>
            <a:r>
              <a:rPr lang="en-IN" sz="1500" dirty="0" smtClean="0"/>
              <a:t>Recurring Investment for manual registers and pen , time to reconcile data, space for keeping records etc will reduce drastically </a:t>
            </a:r>
            <a:endParaRPr lang="en-IN" sz="1500" dirty="0"/>
          </a:p>
        </p:txBody>
      </p:sp>
      <p:pic>
        <p:nvPicPr>
          <p:cNvPr id="2053" name="Picture 5" descr="C:\Users\Sreenesh\Desktop\logos\au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59" y="3200400"/>
            <a:ext cx="810415" cy="791568"/>
          </a:xfrm>
          <a:prstGeom prst="rect">
            <a:avLst/>
          </a:prstGeom>
          <a:noFill/>
        </p:spPr>
      </p:pic>
      <p:pic>
        <p:nvPicPr>
          <p:cNvPr id="2056" name="Picture 8" descr="C:\Users\Sreenesh\Desktop\logos\contr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34232"/>
            <a:ext cx="838200" cy="838200"/>
          </a:xfrm>
          <a:prstGeom prst="rect">
            <a:avLst/>
          </a:prstGeom>
          <a:noFill/>
        </p:spPr>
      </p:pic>
      <p:pic>
        <p:nvPicPr>
          <p:cNvPr id="2058" name="Picture 10" descr="C:\Users\Sreenesh\Desktop\logos\reduc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4321" y="4805161"/>
            <a:ext cx="896191" cy="896191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9600"/>
            <a:ext cx="1752600" cy="44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447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724400"/>
            <a:ext cx="8667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2763" y="3200400"/>
            <a:ext cx="9236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D4EFA73-F2EF-4B80-993B-E408852F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8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SOLUTION PORTFOLIO</a:t>
            </a:r>
            <a:endParaRPr lang="en-US" sz="3200" cap="none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1752600" cy="44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09600" y="1219200"/>
          <a:ext cx="7924799" cy="501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/>
                <a:gridCol w="4038599"/>
              </a:tblGrid>
              <a:tr h="411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SOLUTION 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SOLUTION 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004020">
                <a:tc>
                  <a:txBody>
                    <a:bodyPr/>
                    <a:lstStyle/>
                    <a:p>
                      <a:pPr algn="l"/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  <a:p>
                      <a:pPr algn="l"/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  <a:p>
                      <a:pPr algn="l"/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                      SUNMI V2 PRO HANDHELD POS WITH BUILT IN PRINTER</a:t>
                      </a:r>
                    </a:p>
                    <a:p>
                      <a:pPr algn="l"/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  <a:p>
                      <a:pPr algn="l"/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  <a:p>
                      <a:pPr algn="l"/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  <a:p>
                      <a:pPr algn="l"/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  <a:p>
                      <a:pPr algn="l"/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                                 STALLION VMS Software</a:t>
                      </a:r>
                      <a:endParaRPr lang="ko-KR" altLang="en-US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/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ko-KR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/>
                      <a:endParaRPr lang="en-US" altLang="ko-KR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                         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SUNMI T2 DESKTOP POS WITH                   CAMERA AND THERMAL PRINTER</a:t>
                      </a:r>
                    </a:p>
                    <a:p>
                      <a:pPr algn="l"/>
                      <a:endParaRPr lang="en-US" altLang="ko-KR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/>
                      <a:endParaRPr lang="en-US" altLang="ko-KR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/>
                      <a:endParaRPr lang="en-US" altLang="ko-KR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                                  STALLION VMS</a:t>
                      </a:r>
                      <a:r>
                        <a:rPr lang="en-US" altLang="ko-KR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Software</a:t>
                      </a:r>
                      <a:endParaRPr lang="en-US" altLang="ko-KR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/>
                      <a:endParaRPr lang="en-US" altLang="ko-KR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435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                               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                                 THERMAL ROLLS</a:t>
                      </a:r>
                      <a:endParaRPr kumimoji="0" lang="ko-KR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                                  BARCODE SCANNER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                                  </a:t>
                      </a:r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THERMAL ROLLS</a:t>
                      </a:r>
                      <a:endParaRPr lang="ko-KR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37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kumimoji="0" lang="ko-KR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14881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8118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876800"/>
            <a:ext cx="10130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828800"/>
            <a:ext cx="685799" cy="76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57600"/>
            <a:ext cx="14881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486400"/>
            <a:ext cx="813531" cy="73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343400"/>
            <a:ext cx="838200" cy="92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667501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ru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0070C0"/>
      </a:accent2>
      <a:accent3>
        <a:srgbClr val="00B050"/>
      </a:accent3>
      <a:accent4>
        <a:srgbClr val="E36C09"/>
      </a:accent4>
      <a:accent5>
        <a:srgbClr val="D8543A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550</Words>
  <Application>Microsoft Office PowerPoint</Application>
  <PresentationFormat>On-screen Show (4:3)</PresentationFormat>
  <Paragraphs>91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CURRENT MANUAL PROCESS</vt:lpstr>
      <vt:lpstr>DRAWBACKS OF MANUAL VMS</vt:lpstr>
      <vt:lpstr>                      PROCESS FLOW</vt:lpstr>
      <vt:lpstr>STALLION VMS - FEATURES</vt:lpstr>
      <vt:lpstr> KEY BENEFITS</vt:lpstr>
      <vt:lpstr>SOLUTION PORTFOLIO</vt:lpstr>
      <vt:lpstr>Slide 9</vt:lpstr>
    </vt:vector>
  </TitlesOfParts>
  <Company>Stallion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Stallion</dc:creator>
  <cp:lastModifiedBy>Sreenesh</cp:lastModifiedBy>
  <cp:revision>200</cp:revision>
  <dcterms:created xsi:type="dcterms:W3CDTF">2015-06-23T11:58:51Z</dcterms:created>
  <dcterms:modified xsi:type="dcterms:W3CDTF">2020-05-27T07:10:08Z</dcterms:modified>
</cp:coreProperties>
</file>